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4"/>
  </p:notesMasterIdLst>
  <p:sldIdLst>
    <p:sldId id="333" r:id="rId5"/>
    <p:sldId id="282" r:id="rId6"/>
    <p:sldId id="334" r:id="rId7"/>
    <p:sldId id="350" r:id="rId8"/>
    <p:sldId id="352" r:id="rId9"/>
    <p:sldId id="351" r:id="rId10"/>
    <p:sldId id="336" r:id="rId11"/>
    <p:sldId id="341" r:id="rId12"/>
    <p:sldId id="353" r:id="rId13"/>
    <p:sldId id="345" r:id="rId14"/>
    <p:sldId id="338" r:id="rId15"/>
    <p:sldId id="342" r:id="rId16"/>
    <p:sldId id="343" r:id="rId17"/>
    <p:sldId id="344" r:id="rId18"/>
    <p:sldId id="354" r:id="rId19"/>
    <p:sldId id="339" r:id="rId20"/>
    <p:sldId id="349" r:id="rId21"/>
    <p:sldId id="355" r:id="rId22"/>
    <p:sldId id="34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86" y="-348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 Sklenar" userId="0a1ad351-3299-4a5b-965a-1fd23fd6b842" providerId="ADAL" clId="{AD6D40EE-22BB-4153-8A90-CB5381567D7E}"/>
    <pc:docChg chg="modSld">
      <pc:chgData name="Brook Sklenar" userId="0a1ad351-3299-4a5b-965a-1fd23fd6b842" providerId="ADAL" clId="{AD6D40EE-22BB-4153-8A90-CB5381567D7E}" dt="2023-06-30T16:06:57.048" v="40" actId="20577"/>
      <pc:docMkLst>
        <pc:docMk/>
      </pc:docMkLst>
      <pc:sldChg chg="modSp mod">
        <pc:chgData name="Brook Sklenar" userId="0a1ad351-3299-4a5b-965a-1fd23fd6b842" providerId="ADAL" clId="{AD6D40EE-22BB-4153-8A90-CB5381567D7E}" dt="2023-06-30T16:05:49.170" v="17" actId="1076"/>
        <pc:sldMkLst>
          <pc:docMk/>
          <pc:sldMk cId="3003794285" sldId="339"/>
        </pc:sldMkLst>
        <pc:spChg chg="mod">
          <ac:chgData name="Brook Sklenar" userId="0a1ad351-3299-4a5b-965a-1fd23fd6b842" providerId="ADAL" clId="{AD6D40EE-22BB-4153-8A90-CB5381567D7E}" dt="2023-06-30T16:05:49.170" v="17" actId="1076"/>
          <ac:spMkLst>
            <pc:docMk/>
            <pc:sldMk cId="3003794285" sldId="339"/>
            <ac:spMk id="2" creationId="{7264732D-CA87-5F29-02B7-03B9EEA95A7C}"/>
          </ac:spMkLst>
        </pc:spChg>
      </pc:sldChg>
      <pc:sldChg chg="modSp mod">
        <pc:chgData name="Brook Sklenar" userId="0a1ad351-3299-4a5b-965a-1fd23fd6b842" providerId="ADAL" clId="{AD6D40EE-22BB-4153-8A90-CB5381567D7E}" dt="2023-06-30T16:04:17.372" v="0" actId="1076"/>
        <pc:sldMkLst>
          <pc:docMk/>
          <pc:sldMk cId="2108405841" sldId="343"/>
        </pc:sldMkLst>
        <pc:spChg chg="mod">
          <ac:chgData name="Brook Sklenar" userId="0a1ad351-3299-4a5b-965a-1fd23fd6b842" providerId="ADAL" clId="{AD6D40EE-22BB-4153-8A90-CB5381567D7E}" dt="2023-06-30T16:04:17.372" v="0" actId="1076"/>
          <ac:spMkLst>
            <pc:docMk/>
            <pc:sldMk cId="2108405841" sldId="343"/>
            <ac:spMk id="12" creationId="{84A05893-909E-BDCD-F9D9-2CF80B8DE968}"/>
          </ac:spMkLst>
        </pc:spChg>
      </pc:sldChg>
      <pc:sldChg chg="modSp mod">
        <pc:chgData name="Brook Sklenar" userId="0a1ad351-3299-4a5b-965a-1fd23fd6b842" providerId="ADAL" clId="{AD6D40EE-22BB-4153-8A90-CB5381567D7E}" dt="2023-06-30T16:05:04.863" v="13" actId="20577"/>
        <pc:sldMkLst>
          <pc:docMk/>
          <pc:sldMk cId="3273288979" sldId="344"/>
        </pc:sldMkLst>
        <pc:spChg chg="mod">
          <ac:chgData name="Brook Sklenar" userId="0a1ad351-3299-4a5b-965a-1fd23fd6b842" providerId="ADAL" clId="{AD6D40EE-22BB-4153-8A90-CB5381567D7E}" dt="2023-06-30T16:05:04.863" v="13" actId="20577"/>
          <ac:spMkLst>
            <pc:docMk/>
            <pc:sldMk cId="3273288979" sldId="344"/>
            <ac:spMk id="9" creationId="{F193CE11-E8AF-7DB8-3A4B-352CF4CBFCA0}"/>
          </ac:spMkLst>
        </pc:spChg>
      </pc:sldChg>
      <pc:sldChg chg="modSp mod">
        <pc:chgData name="Brook Sklenar" userId="0a1ad351-3299-4a5b-965a-1fd23fd6b842" providerId="ADAL" clId="{AD6D40EE-22BB-4153-8A90-CB5381567D7E}" dt="2023-06-30T16:06:57.048" v="40" actId="20577"/>
        <pc:sldMkLst>
          <pc:docMk/>
          <pc:sldMk cId="2219064339" sldId="349"/>
        </pc:sldMkLst>
        <pc:spChg chg="mod">
          <ac:chgData name="Brook Sklenar" userId="0a1ad351-3299-4a5b-965a-1fd23fd6b842" providerId="ADAL" clId="{AD6D40EE-22BB-4153-8A90-CB5381567D7E}" dt="2023-06-30T16:06:57.048" v="40" actId="20577"/>
          <ac:spMkLst>
            <pc:docMk/>
            <pc:sldMk cId="2219064339" sldId="349"/>
            <ac:spMk id="3" creationId="{A68A964A-EEB1-4D10-AADE-C594DAF1DE23}"/>
          </ac:spMkLst>
        </pc:spChg>
      </pc:sldChg>
      <pc:sldChg chg="modSp mod">
        <pc:chgData name="Brook Sklenar" userId="0a1ad351-3299-4a5b-965a-1fd23fd6b842" providerId="ADAL" clId="{AD6D40EE-22BB-4153-8A90-CB5381567D7E}" dt="2023-06-30T16:05:19.548" v="16" actId="20577"/>
        <pc:sldMkLst>
          <pc:docMk/>
          <pc:sldMk cId="3613385964" sldId="354"/>
        </pc:sldMkLst>
        <pc:spChg chg="mod">
          <ac:chgData name="Brook Sklenar" userId="0a1ad351-3299-4a5b-965a-1fd23fd6b842" providerId="ADAL" clId="{AD6D40EE-22BB-4153-8A90-CB5381567D7E}" dt="2023-06-30T16:05:19.548" v="16" actId="20577"/>
          <ac:spMkLst>
            <pc:docMk/>
            <pc:sldMk cId="3613385964" sldId="354"/>
            <ac:spMk id="12" creationId="{84A05893-909E-BDCD-F9D9-2CF80B8DE9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2C2-41B9-7243-86C1-C8C6FC907120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9098-A5DD-8745-9BDA-7818ECA22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Freeform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lev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anchor="t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" name="Freeform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" name="Freeform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1" name="Graphic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Up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anchor="t"/>
          <a:lstStyle>
            <a:lvl1pPr algn="l">
              <a:lnSpc>
                <a:spcPct val="85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" name="Text Placeholder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>
            <a:noAutofit/>
          </a:bodyPr>
          <a:lstStyle>
            <a:lvl1pPr>
              <a:defRPr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 b="0">
                <a:solidFill>
                  <a:schemeClr val="bg1"/>
                </a:solidFill>
                <a:latin typeface="+mn-lt"/>
              </a:defRPr>
            </a:lvl3pPr>
            <a:lvl4pPr>
              <a:defRPr sz="2400" b="0">
                <a:solidFill>
                  <a:schemeClr val="bg1"/>
                </a:solidFill>
                <a:latin typeface="+mn-lt"/>
              </a:defRPr>
            </a:lvl4pPr>
            <a:lvl5pPr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>
            <a:normAutofit/>
          </a:bodyPr>
          <a:lstStyle>
            <a:lvl1pPr>
              <a:lnSpc>
                <a:spcPct val="85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anchor="b">
            <a:noAutofit/>
          </a:bodyPr>
          <a:lstStyle>
            <a:lvl1pPr>
              <a:lnSpc>
                <a:spcPct val="85000"/>
              </a:lnSpc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anchor="b">
            <a:normAutofit/>
          </a:bodyPr>
          <a:lstStyle>
            <a:lvl1pPr>
              <a:lnSpc>
                <a:spcPct val="85000"/>
              </a:lnSpc>
              <a:defRPr sz="1400" b="0" i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anchor="ctr">
            <a:noAutofit/>
          </a:bodyPr>
          <a:lstStyle>
            <a:lvl1pPr>
              <a:lnSpc>
                <a:spcPct val="85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anchor="ctr">
            <a:noAutofit/>
          </a:bodyPr>
          <a:lstStyle>
            <a:lvl1pPr>
              <a:lnSpc>
                <a:spcPct val="85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" name="Footer Placeholder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f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/>
          <a:lstStyle>
            <a:lvl1pPr algn="ctr">
              <a:spcBef>
                <a:spcPts val="0"/>
              </a:spcBef>
              <a:spcAft>
                <a:spcPts val="0"/>
              </a:spcAft>
              <a:defRPr sz="1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/>
          <a:lstStyle/>
          <a:p>
            <a:r>
              <a:rPr lang="en-US"/>
              <a:t>CONTOSO ALL-HANDS</a:t>
            </a:r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versa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anchor="b"/>
          <a:lstStyle/>
          <a:p>
            <a:pPr algn="l"/>
            <a:r>
              <a:rPr lang="en-US"/>
              <a:t>CONTOSO ALL-HANDS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/>
          <a:lstStyle/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en-US" sz="2400" smtClean="0">
                <a:solidFill>
                  <a:schemeClr val="bg1"/>
                </a:solidFill>
              </a:defRPr>
            </a:lvl1pPr>
            <a:lvl2pPr>
              <a:defRPr lang="en-US" sz="2400" smtClean="0">
                <a:solidFill>
                  <a:schemeClr val="bg1"/>
                </a:solidFill>
              </a:defRPr>
            </a:lvl2pPr>
            <a:lvl3pPr>
              <a:defRPr lang="en-US" sz="2400" smtClean="0">
                <a:solidFill>
                  <a:schemeClr val="bg1"/>
                </a:solidFill>
              </a:defRPr>
            </a:lvl3pPr>
            <a:lvl4pPr>
              <a:defRPr lang="en-US" sz="2400" smtClean="0">
                <a:solidFill>
                  <a:schemeClr val="bg1"/>
                </a:solidFill>
              </a:defRPr>
            </a:lvl4pPr>
            <a:lvl5pPr>
              <a:defRPr lang="en-US" sz="2400">
                <a:solidFill>
                  <a:schemeClr val="bg1"/>
                </a:solidFill>
              </a:defRPr>
            </a:lvl5pPr>
          </a:lstStyle>
          <a:p>
            <a:pPr marL="347472" lvl="0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347472" lvl="1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7472" lvl="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7472" lvl="3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7472" lvl="4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anchor="t">
            <a:noAutofit/>
          </a:bodyPr>
          <a:lstStyle>
            <a:lvl1pPr>
              <a:lnSpc>
                <a:spcPct val="85000"/>
              </a:lnSpc>
              <a:defRPr sz="3800" cap="none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sz="1400" b="0" i="0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r>
              <a:rPr lang="en-US"/>
              <a:t>CONTOSO ALL-HANDS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512" y="2039112"/>
            <a:ext cx="5625986" cy="1737360"/>
          </a:xfrm>
        </p:spPr>
        <p:txBody>
          <a:bodyPr/>
          <a:lstStyle/>
          <a:p>
            <a:r>
              <a:rPr lang="en-US" sz="5000" spc="3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Sachs </a:t>
            </a:r>
            <a:br>
              <a:rPr lang="en-US" sz="5000" spc="3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5000" spc="3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Foundation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6033B-BDCA-210D-D02A-5DF9CFAB4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1703" y="4005072"/>
            <a:ext cx="6246793" cy="914400"/>
          </a:xfrm>
        </p:spPr>
        <p:txBody>
          <a:bodyPr/>
          <a:lstStyle/>
          <a:p>
            <a:pPr algn="ctr"/>
            <a:r>
              <a:rPr lang="en-US" sz="2400" b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Scholarship Know How’s and To Do’s</a:t>
            </a:r>
            <a:endParaRPr lang="en-US" sz="2400" b="0" spc="0" dirty="0">
              <a:solidFill>
                <a:schemeClr val="bg1"/>
              </a:solidFill>
              <a:latin typeface="Avenir Next LT Pro" panose="020B0504020202020204" pitchFamily="34" charset="77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687C-C110-BB41-4B2F-20F713D0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Wrap Around Services:</a:t>
            </a:r>
            <a:br>
              <a:rPr lang="en-US" sz="38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*tele-Health</a:t>
            </a: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*financial </a:t>
            </a: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*Legal </a:t>
            </a:r>
            <a:br>
              <a:rPr lang="en-US" sz="38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1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943D-46D1-D808-068A-188C758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514" y="230747"/>
            <a:ext cx="5812971" cy="1060006"/>
          </a:xfrm>
        </p:spPr>
        <p:txBody>
          <a:bodyPr>
            <a:noAutofit/>
          </a:bodyPr>
          <a:lstStyle/>
          <a:p>
            <a:pPr algn="ctr"/>
            <a:r>
              <a:rPr lang="en-US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Transcript Submissions</a:t>
            </a:r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3280926-33AF-9EFB-368B-3B90B49BE5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7260270"/>
              </p:ext>
            </p:extLst>
          </p:nvPr>
        </p:nvGraphicFramePr>
        <p:xfrm>
          <a:off x="3262603" y="1366165"/>
          <a:ext cx="5739882" cy="4539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016">
                  <a:extLst>
                    <a:ext uri="{9D8B030D-6E8A-4147-A177-3AD203B41FA5}">
                      <a16:colId xmlns:a16="http://schemas.microsoft.com/office/drawing/2014/main" val="549197179"/>
                    </a:ext>
                  </a:extLst>
                </a:gridCol>
                <a:gridCol w="2902866">
                  <a:extLst>
                    <a:ext uri="{9D8B030D-6E8A-4147-A177-3AD203B41FA5}">
                      <a16:colId xmlns:a16="http://schemas.microsoft.com/office/drawing/2014/main" val="2281444103"/>
                    </a:ext>
                  </a:extLst>
                </a:gridCol>
              </a:tblGrid>
              <a:tr h="1030127">
                <a:tc>
                  <a:txBody>
                    <a:bodyPr/>
                    <a:lstStyle/>
                    <a:p>
                      <a:pPr algn="ctr"/>
                      <a:r>
                        <a:rPr lang="en-US" sz="2400" b="0" spc="100" baseline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  <a:ea typeface="Source Sans Pro" panose="020B0503030403020204" pitchFamily="34" charset="0"/>
                        </a:rPr>
                        <a:t>Semesters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pc="100" baseline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Quarters</a:t>
                      </a:r>
                      <a:endParaRPr lang="en-US" sz="2400" b="0" spc="100" baseline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78431"/>
                  </a:ext>
                </a:extLst>
              </a:tr>
              <a:tr h="103012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spc="100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Fall </a:t>
                      </a:r>
                    </a:p>
                    <a:p>
                      <a:pPr lvl="0" algn="l">
                        <a:buNone/>
                      </a:pPr>
                      <a:r>
                        <a:rPr lang="en-US" sz="1400" b="0" spc="100" baseline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77"/>
                        </a:rPr>
                        <a:t>(December/January)</a:t>
                      </a:r>
                      <a:endParaRPr lang="en-US" sz="1400" b="0" spc="100" baseline="0" dirty="0">
                        <a:solidFill>
                          <a:schemeClr val="bg1"/>
                        </a:solidFill>
                        <a:latin typeface="Avenir Next LT Pro" panose="020B0504020202020204" pitchFamily="34" charset="77"/>
                        <a:ea typeface="Source Sans Pro" panose="020B0503030403020204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spc="10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Fall         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spc="10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77"/>
                        </a:rPr>
                        <a:t>(December)</a:t>
                      </a:r>
                      <a:endParaRPr kumimoji="0" lang="en-US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36465"/>
                  </a:ext>
                </a:extLst>
              </a:tr>
              <a:tr h="144896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</a:rPr>
                        <a:t>Spring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u="none" strike="noStrike" kern="1200" cap="none" spc="10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</a:rPr>
                        <a:t>(May/June)</a:t>
                      </a:r>
                      <a:endParaRPr kumimoji="0" lang="en-US" sz="1400" b="0" i="0" u="none" strike="noStrike" kern="1200" cap="none" spc="10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Winter           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(March)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10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venir Next LT Pro" panose="020B0504020202020204" pitchFamily="34" charset="77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351929"/>
                  </a:ext>
                </a:extLst>
              </a:tr>
              <a:tr h="103012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Summer (August/September)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*if it applies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Spring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venir Next LT Pro" panose="020B0504020202020204" pitchFamily="34" charset="77"/>
                          <a:ea typeface="Source Sans Pro" panose="020B0503030403020204" pitchFamily="34" charset="0"/>
                          <a:cs typeface="+mn-cs"/>
                        </a:rPr>
                        <a:t>(May/June)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7438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620FE5-B0A2-E0A3-507C-5F5F94E22CBF}"/>
              </a:ext>
            </a:extLst>
          </p:cNvPr>
          <p:cNvSpPr txBox="1"/>
          <p:nvPr/>
        </p:nvSpPr>
        <p:spPr>
          <a:xfrm>
            <a:off x="1839981" y="5905509"/>
            <a:ext cx="8512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*Always submit your transcripts through Community Force</a:t>
            </a:r>
          </a:p>
        </p:txBody>
      </p:sp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86197" cy="1623526"/>
          </a:xfrm>
        </p:spPr>
        <p:txBody>
          <a:bodyPr/>
          <a:lstStyle/>
          <a:p>
            <a:r>
              <a:rPr lang="en-US"/>
              <a:t>Special Circumstances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AEC62C3-EFF7-54EE-5235-48020489F6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39048" y="1671496"/>
            <a:ext cx="4321175" cy="658812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Death in Immediate Family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A6065-CCB8-FA19-7B6E-D93010D7BA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39049" y="2675591"/>
            <a:ext cx="4321175" cy="658813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Personal health issue with Dr.’s note, will be taken under consideration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2647987-4CB0-E511-FA5C-1A1F17FC53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39049" y="4353153"/>
            <a:ext cx="4552950" cy="658812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Advisor’s note, will be taken under consideration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F54DA6C-5067-0FB2-7491-05A04201E016}"/>
              </a:ext>
            </a:extLst>
          </p:cNvPr>
          <p:cNvSpPr txBox="1">
            <a:spLocks/>
          </p:cNvSpPr>
          <p:nvPr/>
        </p:nvSpPr>
        <p:spPr>
          <a:xfrm>
            <a:off x="7732355" y="5511851"/>
            <a:ext cx="4553340" cy="658812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b="0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600" b="0" i="0" kern="1200" spc="100" baseline="0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/>
              <a:t>Studying abroad</a:t>
            </a:r>
          </a:p>
        </p:txBody>
      </p:sp>
    </p:spTree>
    <p:extLst>
      <p:ext uri="{BB962C8B-B14F-4D97-AF65-F5344CB8AC3E}">
        <p14:creationId xmlns:p14="http://schemas.microsoft.com/office/powerpoint/2010/main" val="128438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" y="155448"/>
            <a:ext cx="6055567" cy="950976"/>
          </a:xfrm>
        </p:spPr>
        <p:txBody>
          <a:bodyPr/>
          <a:lstStyle/>
          <a:p>
            <a:r>
              <a:rPr lang="en-US"/>
              <a:t>Scholarship</a:t>
            </a:r>
            <a:br>
              <a:rPr lang="en-US"/>
            </a:br>
            <a:r>
              <a:rPr lang="en-US"/>
              <a:t>Checks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2313D-8A74-C7D2-1018-ED646000CA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B684-8EF9-4F71-0863-C7E0E90E86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After Transcript is Submitted</a:t>
            </a:r>
          </a:p>
          <a:p>
            <a:r>
              <a:rPr lang="en-US" sz="2000"/>
              <a:t>Prior to start of new quarter/semester</a:t>
            </a: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42146-62CF-D602-CF31-A3312DBA73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Why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429D7-37DD-6B73-9942-3D5C77D76681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sz="2000"/>
              <a:t>You met credits &amp; GPA requirements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21404C-8185-D013-784D-FE99FEABFC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How</a:t>
            </a:r>
          </a:p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568E3C-9D15-D59C-8D03-6873D888AAF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4909955"/>
            <a:ext cx="2898648" cy="1801368"/>
          </a:xfrm>
        </p:spPr>
        <p:txBody>
          <a:bodyPr/>
          <a:lstStyle/>
          <a:p>
            <a:r>
              <a:rPr lang="en-US" sz="2000"/>
              <a:t>Scholarship check mailed to university or college</a:t>
            </a:r>
          </a:p>
          <a:p>
            <a:r>
              <a:rPr lang="en-US" sz="2000"/>
              <a:t>Sent individually through BillPay via USPS</a:t>
            </a:r>
          </a:p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05893-909E-BDCD-F9D9-2CF80B8DE968}"/>
              </a:ext>
            </a:extLst>
          </p:cNvPr>
          <p:cNvSpPr txBox="1"/>
          <p:nvPr/>
        </p:nvSpPr>
        <p:spPr>
          <a:xfrm>
            <a:off x="5604216" y="155882"/>
            <a:ext cx="658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*Scholarship check processing is delayed after Winter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*Be sure to keep us updated on your school’s office for scholarship funding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*You hold the responsibility of when we can send your check</a:t>
            </a:r>
          </a:p>
        </p:txBody>
      </p:sp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F4F0-2842-4918-7C8F-98FED866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3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Keep Us </a:t>
            </a:r>
            <a:b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Updated/</a:t>
            </a:r>
            <a:b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Current/</a:t>
            </a:r>
            <a:b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44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Informed</a:t>
            </a:r>
            <a:br>
              <a:rPr lang="en-US" sz="3800" spc="30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3CE11-E8AF-7DB8-3A4B-352CF4CBFCA0}"/>
              </a:ext>
            </a:extLst>
          </p:cNvPr>
          <p:cNvSpPr txBox="1"/>
          <p:nvPr/>
        </p:nvSpPr>
        <p:spPr>
          <a:xfrm>
            <a:off x="6037340" y="2379306"/>
            <a:ext cx="615466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On your successes, failures (we like photos)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New addresses, email addresses, phone numbers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Articles, awards, internships, jobs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Switching schools, majors, dropping courses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Need for an Extension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Studying abroad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Participating in Summer programs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F8E1DD-7DC8-7922-3343-03D966DC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 rot="5400000">
            <a:off x="10443782" y="486033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328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" y="155447"/>
            <a:ext cx="11930682" cy="2145471"/>
          </a:xfrm>
        </p:spPr>
        <p:txBody>
          <a:bodyPr/>
          <a:lstStyle/>
          <a:p>
            <a:pPr algn="ctr"/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for Being A </a:t>
            </a:r>
            <a:br>
              <a:rPr lang="en-US" dirty="0"/>
            </a:br>
            <a:r>
              <a:rPr lang="en-US" dirty="0"/>
              <a:t>Sachs Foundation Scholar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05893-909E-BDCD-F9D9-2CF80B8DE968}"/>
              </a:ext>
            </a:extLst>
          </p:cNvPr>
          <p:cNvSpPr txBox="1"/>
          <p:nvPr/>
        </p:nvSpPr>
        <p:spPr>
          <a:xfrm>
            <a:off x="111966" y="2300919"/>
            <a:ext cx="6587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Maintain a GPA of at least 2.5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Have no Failures (F), Incompletes (I), Unsatisfactory (U), or equivalent grades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Be enrolled in at least 12 credit hours or whatever criteria your institution considers full-time enrollment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If you need to put your scholarship on hold or extend your attendance at school, we will need a letter explaining this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8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732D-CA87-5F29-02B7-03B9EEA9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7" y="-627712"/>
            <a:ext cx="5707017" cy="2606144"/>
          </a:xfrm>
        </p:spPr>
        <p:txBody>
          <a:bodyPr/>
          <a:lstStyle/>
          <a:p>
            <a:r>
              <a:rPr lang="en-US" sz="50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Community 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EC70-95A5-7722-FEDF-1B84325B06C7}"/>
              </a:ext>
            </a:extLst>
          </p:cNvPr>
          <p:cNvSpPr txBox="1"/>
          <p:nvPr/>
        </p:nvSpPr>
        <p:spPr>
          <a:xfrm>
            <a:off x="7193902" y="1791478"/>
            <a:ext cx="49980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To upload transcripts each semester/quarter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To apply for the graduate scholarship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Upload additional items that were requested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B33-C463-413B-A15D-841A1D8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3813048"/>
          </a:xfrm>
        </p:spPr>
        <p:txBody>
          <a:bodyPr/>
          <a:lstStyle/>
          <a:p>
            <a:r>
              <a:rPr lang="en-US" dirty="0"/>
              <a:t>Details of your Sachs Foundation Scholarship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A964A-EEB1-4D10-AADE-C594DAF1DE23}"/>
              </a:ext>
            </a:extLst>
          </p:cNvPr>
          <p:cNvSpPr txBox="1"/>
          <p:nvPr/>
        </p:nvSpPr>
        <p:spPr>
          <a:xfrm>
            <a:off x="5958448" y="4052380"/>
            <a:ext cx="63367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Scholarship grant award = $10,000 a year </a:t>
            </a:r>
          </a:p>
          <a:p>
            <a:r>
              <a:rPr lang="en-US" sz="2000" dirty="0">
                <a:solidFill>
                  <a:schemeClr val="bg1"/>
                </a:solidFill>
              </a:rPr>
              <a:t>(sent at beginning of semesters or quarters) – unless a named scholarship = $12,500 </a:t>
            </a:r>
            <a:r>
              <a:rPr lang="en-US" sz="2000">
                <a:solidFill>
                  <a:schemeClr val="bg1"/>
                </a:solidFill>
              </a:rPr>
              <a:t>a year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Renewable up to 4 years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Eligible for the Sachs Foundation Graduate Scholarship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6" y="155447"/>
            <a:ext cx="11930682" cy="2145471"/>
          </a:xfrm>
        </p:spPr>
        <p:txBody>
          <a:bodyPr/>
          <a:lstStyle/>
          <a:p>
            <a:pPr algn="ctr"/>
            <a:r>
              <a:rPr lang="en-US" dirty="0"/>
              <a:t>Financial Aid Offices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05893-909E-BDCD-F9D9-2CF80B8DE968}"/>
              </a:ext>
            </a:extLst>
          </p:cNvPr>
          <p:cNvSpPr txBox="1"/>
          <p:nvPr/>
        </p:nvSpPr>
        <p:spPr>
          <a:xfrm>
            <a:off x="111965" y="2300919"/>
            <a:ext cx="11930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Speak with them on Award Displacement and/or being Overfunded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Be sure to keep us updated on where to send your scholarship checks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Talk to them about how they can help (other funding options – don’t just settle on student loans)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CD94-758C-CD83-B432-587A5F3B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14" y="0"/>
            <a:ext cx="4180115" cy="1660849"/>
          </a:xfrm>
        </p:spPr>
        <p:txBody>
          <a:bodyPr/>
          <a:lstStyle/>
          <a:p>
            <a:pPr algn="ctr"/>
            <a:r>
              <a:rPr lang="en-US"/>
              <a:t>Email 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519D5E-BBB3-4270-6AEE-9A950AB52BE2}"/>
              </a:ext>
            </a:extLst>
          </p:cNvPr>
          <p:cNvSpPr txBox="1"/>
          <p:nvPr/>
        </p:nvSpPr>
        <p:spPr>
          <a:xfrm>
            <a:off x="7772400" y="1455576"/>
            <a:ext cx="441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Updates (email addresses, phone numbers)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Extension letters (graduating later, switching majors)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Special requests (deaths in family, sick at finals, etc.)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Financial need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Questions on requirements (before withdrawing from courses, switching schools)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Academic misconduct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508" y="2202025"/>
            <a:ext cx="6138983" cy="1053798"/>
          </a:xfrm>
        </p:spPr>
        <p:txBody>
          <a:bodyPr wrap="none"/>
          <a:lstStyle/>
          <a:p>
            <a:pPr>
              <a:lnSpc>
                <a:spcPct val="85000"/>
              </a:lnSpc>
            </a:pPr>
            <a:r>
              <a:rPr lang="en-US" sz="4800" spc="300"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Meet</a:t>
            </a:r>
            <a:r>
              <a:rPr lang="en-US" sz="48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Our Staff</a:t>
            </a:r>
            <a:endParaRPr lang="en-US" sz="4800" spc="30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19" descr="Cameo object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 Ralston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1400">
                <a:solidFill>
                  <a:schemeClr val="bg1"/>
                </a:solidFill>
                <a:effectLst/>
                <a:latin typeface="Avenir Next LT Pro"/>
              </a:rPr>
              <a:t>President</a:t>
            </a:r>
            <a:endParaRPr lang="en-US" sz="1400" b="0" spc="20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470E6-D034-EE17-F8A0-197485BA14A5}"/>
              </a:ext>
            </a:extLst>
          </p:cNvPr>
          <p:cNvSpPr txBox="1"/>
          <p:nvPr/>
        </p:nvSpPr>
        <p:spPr>
          <a:xfrm>
            <a:off x="1655676" y="1078535"/>
            <a:ext cx="8123625" cy="2108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Ben Ralston">
            <a:extLst>
              <a:ext uri="{FF2B5EF4-FFF2-40B4-BE49-F238E27FC236}">
                <a16:creationId xmlns:a16="http://schemas.microsoft.com/office/drawing/2014/main" id="{1BF5EE2E-7E1E-56A8-97E5-C066E649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751" y="-13148"/>
            <a:ext cx="3638939" cy="538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19" descr="Cameo object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Pamela Roberts, MSW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b="0" spc="200">
                <a:latin typeface="Avenir Next LT Pro"/>
                <a:ea typeface="Source Sans Pro" panose="020B0503030403020204" pitchFamily="34" charset="0"/>
                <a:cs typeface="Segoe UI"/>
              </a:rPr>
              <a:t>Chief Operations Officer</a:t>
            </a:r>
            <a:endParaRPr lang="en-US" sz="1400" b="0" spc="20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470E6-D034-EE17-F8A0-197485BA14A5}"/>
              </a:ext>
            </a:extLst>
          </p:cNvPr>
          <p:cNvSpPr txBox="1"/>
          <p:nvPr/>
        </p:nvSpPr>
        <p:spPr>
          <a:xfrm>
            <a:off x="1583600" y="1078536"/>
            <a:ext cx="7607527" cy="1419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361AA-B88F-FCFB-564D-67881D077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321" y="0"/>
            <a:ext cx="3922310" cy="53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8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19" descr="Cameo object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Tarin Kemp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b="0" spc="200">
                <a:latin typeface="Avenir Next LT Pro"/>
                <a:ea typeface="Source Sans Pro" panose="020B0503030403020204" pitchFamily="34" charset="0"/>
                <a:cs typeface="Segoe UI"/>
              </a:rPr>
              <a:t>Director of External Relations</a:t>
            </a:r>
            <a:endParaRPr lang="en-US" sz="1400" b="0" spc="20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470E6-D034-EE17-F8A0-197485BA14A5}"/>
              </a:ext>
            </a:extLst>
          </p:cNvPr>
          <p:cNvSpPr txBox="1"/>
          <p:nvPr/>
        </p:nvSpPr>
        <p:spPr>
          <a:xfrm>
            <a:off x="2070654" y="1079260"/>
            <a:ext cx="5953355" cy="7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098" name="Picture 2" descr="Tarin Kemp">
            <a:extLst>
              <a:ext uri="{FF2B5EF4-FFF2-40B4-BE49-F238E27FC236}">
                <a16:creationId xmlns:a16="http://schemas.microsoft.com/office/drawing/2014/main" id="{E74286F4-16AB-F354-8912-B8D656D2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35" y="0"/>
            <a:ext cx="3517641" cy="53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7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19" descr="Cameo object">
            <a:extLst>
              <a:ext uri="{FF2B5EF4-FFF2-40B4-BE49-F238E27FC236}">
                <a16:creationId xmlns:a16="http://schemas.microsoft.com/office/drawing/2014/main" id="{241DA0FA-0731-C153-4F76-B122DF39EB3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8466"/>
            <a:ext cx="12192000" cy="6874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82F10-7D93-4071-A6AF-098B68C9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Brook Sklenar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4686-7A32-5350-342A-EB572720B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b="0" spc="200">
                <a:latin typeface="Avenir Next LT Pro"/>
                <a:ea typeface="Source Sans Pro" panose="020B0503030403020204" pitchFamily="34" charset="0"/>
                <a:cs typeface="Segoe UI"/>
              </a:rPr>
              <a:t>Program Administrator</a:t>
            </a:r>
            <a:endParaRPr lang="en-US" sz="1400" b="0" spc="200">
              <a:solidFill>
                <a:schemeClr val="bg1"/>
              </a:solidFill>
              <a:latin typeface="Avenir Next LT Pro" panose="020B0504020202020204" pitchFamily="34" charset="77"/>
              <a:ea typeface="Source Sans Pro" panose="020B0503030403020204" pitchFamily="34" charset="0"/>
              <a:cs typeface="Segoe U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0731D1-33C7-948C-EFEF-4BD2E038D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0470E6-D034-EE17-F8A0-197485BA14A5}"/>
              </a:ext>
            </a:extLst>
          </p:cNvPr>
          <p:cNvSpPr txBox="1"/>
          <p:nvPr/>
        </p:nvSpPr>
        <p:spPr>
          <a:xfrm>
            <a:off x="2070654" y="1079260"/>
            <a:ext cx="5953355" cy="70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074" name="Picture 2" descr="Brook Sklenar">
            <a:extLst>
              <a:ext uri="{FF2B5EF4-FFF2-40B4-BE49-F238E27FC236}">
                <a16:creationId xmlns:a16="http://schemas.microsoft.com/office/drawing/2014/main" id="{831135B0-2DE9-8314-6EAC-2C971CAC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92" y="724"/>
            <a:ext cx="3505815" cy="53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7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853" y="0"/>
            <a:ext cx="9398376" cy="2899698"/>
          </a:xfrm>
        </p:spPr>
        <p:txBody>
          <a:bodyPr/>
          <a:lstStyle/>
          <a:p>
            <a:pPr algn="ctr"/>
            <a:r>
              <a:rPr lang="en-US" sz="4800"/>
              <a:t>Best Advice </a:t>
            </a:r>
            <a:br>
              <a:rPr lang="en-US" sz="4800"/>
            </a:br>
            <a:r>
              <a:rPr lang="en-US" sz="4800"/>
              <a:t>on your relationship </a:t>
            </a:r>
            <a:br>
              <a:rPr lang="en-US" sz="4800"/>
            </a:br>
            <a:r>
              <a:rPr lang="en-US" sz="4800"/>
              <a:t>with the </a:t>
            </a:r>
            <a:br>
              <a:rPr lang="en-US" sz="4800"/>
            </a:br>
            <a:r>
              <a:rPr lang="en-US" sz="4800"/>
              <a:t>Sachs Foundation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11EF68-F9B0-D0C7-3613-B8C3AF6CB4CA}"/>
              </a:ext>
            </a:extLst>
          </p:cNvPr>
          <p:cNvSpPr txBox="1">
            <a:spLocks/>
          </p:cNvSpPr>
          <p:nvPr/>
        </p:nvSpPr>
        <p:spPr>
          <a:xfrm>
            <a:off x="0" y="3526971"/>
            <a:ext cx="12192000" cy="2313992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vert="horz" lIns="795528" tIns="347472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1" i="0" kern="1200" cap="none" spc="300" baseline="0">
                <a:solidFill>
                  <a:schemeClr val="bg1"/>
                </a:solidFill>
                <a:latin typeface="+mj-lt"/>
                <a:ea typeface="Source Sans Pro Black" panose="020B0503030403020204" pitchFamily="34" charset="0"/>
                <a:cs typeface="+mj-cs"/>
              </a:defRPr>
            </a:lvl1pPr>
          </a:lstStyle>
          <a:p>
            <a:pPr algn="ctr"/>
            <a:r>
              <a:rPr lang="en-US"/>
              <a:t>Communicate, </a:t>
            </a:r>
          </a:p>
          <a:p>
            <a:pPr algn="ctr"/>
            <a:r>
              <a:rPr lang="en-US"/>
              <a:t>Keep in touch,</a:t>
            </a:r>
          </a:p>
          <a:p>
            <a:pPr algn="ctr"/>
            <a:r>
              <a:rPr lang="en-US"/>
              <a:t>Feel free to reach out</a:t>
            </a:r>
          </a:p>
          <a:p>
            <a:pPr algn="ctr"/>
            <a:r>
              <a:rPr lang="en-US"/>
              <a:t>(there are no bad questions)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0300-9B84-CE8C-49D8-0B0BC49E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WE Can </a:t>
            </a: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Assist With</a:t>
            </a: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n-US" sz="5000" spc="30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	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D6C2139-1076-C24C-56F4-BF5DC0264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1AAEA2-0B7D-4AD2-81F0-B26B2ADD36BB}"/>
              </a:ext>
            </a:extLst>
          </p:cNvPr>
          <p:cNvSpPr txBox="1"/>
          <p:nvPr/>
        </p:nvSpPr>
        <p:spPr>
          <a:xfrm>
            <a:off x="6096000" y="2925147"/>
            <a:ext cx="58845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Confirmation on scholarship policies (GPA, credits, Incompletes, Failures, Withdrawals)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Funding Needs (studying abroad, school trips/programs)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9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88" y="0"/>
            <a:ext cx="5063411" cy="2733869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We can only assist with what we know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AEC62C3-EFF7-54EE-5235-48020489F6E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64404" y="2612571"/>
            <a:ext cx="4321175" cy="2733869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Take the time to answer our transcript questions, thoroughly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Upload photos, when requested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A6065-CCB8-FA19-7B6E-D93010D7BA1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64404" y="5186504"/>
            <a:ext cx="4321175" cy="658813"/>
          </a:xfrm>
          <a:noFill/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chemeClr val="bg1"/>
                </a:solidFill>
              </a:rPr>
              <a:t>As a Sachs Foundation scholar, you are our volunteer supplier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131850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lcomeDoc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-Hands_Cameo_New_Cameo_Win32_SD_v13" id="{AE311F7C-B88B-4B31-8AA9-C0FC395754AC}" vid="{CCC02037-A941-4852-B46B-9B500AF27D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0ebeed-32c0-486a-97fd-0355a2911552" xsi:nil="true"/>
    <MediaServiceKeyPoints xmlns="84d57f24-38c6-4c2d-905e-60e69b85ea14" xsi:nil="true"/>
    <lcf76f155ced4ddcb4097134ff3c332f xmlns="84d57f24-38c6-4c2d-905e-60e69b85ea1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94B4E04B21F408D98C17CBB383540" ma:contentTypeVersion="16" ma:contentTypeDescription="Create a new document." ma:contentTypeScope="" ma:versionID="8129beca82dcb1a3f9309d8f3d02d4e8">
  <xsd:schema xmlns:xsd="http://www.w3.org/2001/XMLSchema" xmlns:xs="http://www.w3.org/2001/XMLSchema" xmlns:p="http://schemas.microsoft.com/office/2006/metadata/properties" xmlns:ns2="84d57f24-38c6-4c2d-905e-60e69b85ea14" xmlns:ns3="bd0ebeed-32c0-486a-97fd-0355a2911552" targetNamespace="http://schemas.microsoft.com/office/2006/metadata/properties" ma:root="true" ma:fieldsID="433d4787b16181b34dbe1cec5e6b9941" ns2:_="" ns3:_="">
    <xsd:import namespace="84d57f24-38c6-4c2d-905e-60e69b85ea14"/>
    <xsd:import namespace="bd0ebeed-32c0-486a-97fd-0355a29115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7f24-38c6-4c2d-905e-60e69b85ea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4195dc-23fb-4280-a180-a607fcefac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ebeed-32c0-486a-97fd-0355a29115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1b9f45-970a-4889-a619-9b8168998787}" ma:internalName="TaxCatchAll" ma:showField="CatchAllData" ma:web="bd0ebeed-32c0-486a-97fd-0355a29115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80EB2-8DAF-45FC-9AD2-BF68829F868D}">
  <ds:schemaRefs>
    <ds:schemaRef ds:uri="230e9df3-be65-4c73-a93b-d1236ebd677e"/>
    <ds:schemaRef ds:uri="71af3243-3dd4-4a8d-8c0d-dd76da1f02a5"/>
    <ds:schemaRef ds:uri="84d57f24-38c6-4c2d-905e-60e69b85ea14"/>
    <ds:schemaRef ds:uri="bd0ebeed-32c0-486a-97fd-0355a291155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0E8870E-7750-4BD8-9A3F-45913FE5F38C}">
  <ds:schemaRefs>
    <ds:schemaRef ds:uri="84d57f24-38c6-4c2d-905e-60e69b85ea14"/>
    <ds:schemaRef ds:uri="bd0ebeed-32c0-486a-97fd-0355a29115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{6E14BAD6-FB0E-475F-B048-9878E0B5461F}tf22790323_win32</Template>
  <TotalTime>30</TotalTime>
  <Words>597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Courier New</vt:lpstr>
      <vt:lpstr>Posterama</vt:lpstr>
      <vt:lpstr>WelcomeDoc</vt:lpstr>
      <vt:lpstr>Sachs  Foundation</vt:lpstr>
      <vt:lpstr>Meet Our Staff</vt:lpstr>
      <vt:lpstr>Ben Ralston </vt:lpstr>
      <vt:lpstr>Pamela Roberts, MSW </vt:lpstr>
      <vt:lpstr>Tarin Kemp </vt:lpstr>
      <vt:lpstr>Brook Sklenar </vt:lpstr>
      <vt:lpstr>Best Advice  on your relationship  with the  Sachs Foundation </vt:lpstr>
      <vt:lpstr> WE Can  Assist With      </vt:lpstr>
      <vt:lpstr>We can only assist with what we know</vt:lpstr>
      <vt:lpstr>Wrap Around Services:  *tele-Health  *financial   *Legal  </vt:lpstr>
      <vt:lpstr>Transcript Submissions</vt:lpstr>
      <vt:lpstr>Special Circumstances</vt:lpstr>
      <vt:lpstr>Scholarship Checks</vt:lpstr>
      <vt:lpstr>  Keep Us  Updated/ Current/ Informed </vt:lpstr>
      <vt:lpstr>Requirements  for Being A  Sachs Foundation Scholar</vt:lpstr>
      <vt:lpstr>Community Force</vt:lpstr>
      <vt:lpstr>Details of your Sachs Foundation Scholarship</vt:lpstr>
      <vt:lpstr>Financial Aid Offices</vt:lpstr>
      <vt:lpstr>Email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Sachs  Foundation</dc:title>
  <dc:creator>Brook Sklenar</dc:creator>
  <cp:lastModifiedBy>Brook Sklenar</cp:lastModifiedBy>
  <cp:revision>3</cp:revision>
  <dcterms:created xsi:type="dcterms:W3CDTF">2023-02-09T20:44:14Z</dcterms:created>
  <dcterms:modified xsi:type="dcterms:W3CDTF">2023-06-30T16:07:08Z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0x010100B1694B4E04B21F408D98C17CBB383540</vt:lpwstr>
  </property>
  <property fmtid="{D5CDD505-2E9C-101B-9397-08002B2CF9AE}" pid="3" name="MediaServiceImageTags">
    <vt:lpwstr/>
  </property>
</Properties>
</file>